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3"/>
    <p:restoredTop sz="94534"/>
  </p:normalViewPr>
  <p:slideViewPr>
    <p:cSldViewPr snapToGrid="0" snapToObjects="1">
      <p:cViewPr varScale="1">
        <p:scale>
          <a:sx n="79" d="100"/>
          <a:sy n="79" d="100"/>
        </p:scale>
        <p:origin x="8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0C0C-1875-B943-BA97-2A0AF26388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G"/>
          </a:p>
        </p:txBody>
      </p:sp>
      <p:sp>
        <p:nvSpPr>
          <p:cNvPr id="3" name="Subtitle 2">
            <a:extLst>
              <a:ext uri="{FF2B5EF4-FFF2-40B4-BE49-F238E27FC236}">
                <a16:creationId xmlns:a16="http://schemas.microsoft.com/office/drawing/2014/main" id="{CA9C2A7B-0D28-5E43-8D75-4E8837310D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G"/>
          </a:p>
        </p:txBody>
      </p:sp>
      <p:sp>
        <p:nvSpPr>
          <p:cNvPr id="4" name="Date Placeholder 3">
            <a:extLst>
              <a:ext uri="{FF2B5EF4-FFF2-40B4-BE49-F238E27FC236}">
                <a16:creationId xmlns:a16="http://schemas.microsoft.com/office/drawing/2014/main" id="{ED3B8762-97C1-0142-8978-40309F0409CF}"/>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5" name="Footer Placeholder 4">
            <a:extLst>
              <a:ext uri="{FF2B5EF4-FFF2-40B4-BE49-F238E27FC236}">
                <a16:creationId xmlns:a16="http://schemas.microsoft.com/office/drawing/2014/main" id="{106E0DF1-B1AC-534B-9428-84C435D25F76}"/>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FBA34E52-C298-2447-8483-8D777709A004}"/>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2786243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5C21-A905-6A4D-8F35-89A39D38BE56}"/>
              </a:ext>
            </a:extLst>
          </p:cNvPr>
          <p:cNvSpPr>
            <a:spLocks noGrp="1"/>
          </p:cNvSpPr>
          <p:nvPr>
            <p:ph type="title"/>
          </p:nvPr>
        </p:nvSpPr>
        <p:spPr/>
        <p:txBody>
          <a:bodyPr/>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C2407B1B-2DA5-1447-9FBB-E8F51CB51F3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DAFE3B8E-2D68-144D-B01D-95F4AAA21E4F}"/>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5" name="Footer Placeholder 4">
            <a:extLst>
              <a:ext uri="{FF2B5EF4-FFF2-40B4-BE49-F238E27FC236}">
                <a16:creationId xmlns:a16="http://schemas.microsoft.com/office/drawing/2014/main" id="{63E6757A-AF3C-4743-A826-021B856B8356}"/>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F8348D6C-CD4C-4E42-A772-A1C8EB8FEB5B}"/>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241964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1D54D2-E7AA-6648-99FC-9222BD01399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26124C40-84DE-B949-A6D4-E36326F9E0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EF469515-8F81-9E49-8931-B90357ECF041}"/>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5" name="Footer Placeholder 4">
            <a:extLst>
              <a:ext uri="{FF2B5EF4-FFF2-40B4-BE49-F238E27FC236}">
                <a16:creationId xmlns:a16="http://schemas.microsoft.com/office/drawing/2014/main" id="{839486E4-3690-3E46-8C59-CA9ED6DC74EB}"/>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67A06F68-FCAD-BE4F-A324-785E858593B8}"/>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13769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E5D66-52AA-A34B-8F35-5251BB66530C}"/>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B790446A-D68E-0C4E-B5F1-F04F989A61B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DD81902C-F759-EC49-A1CE-F7F48CCF9E58}"/>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5" name="Footer Placeholder 4">
            <a:extLst>
              <a:ext uri="{FF2B5EF4-FFF2-40B4-BE49-F238E27FC236}">
                <a16:creationId xmlns:a16="http://schemas.microsoft.com/office/drawing/2014/main" id="{866A3A66-C878-8D47-80B5-6FFB1AB313EA}"/>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4BA47A79-671A-8C4C-A8D9-A0EF949B8BC7}"/>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2681453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7EBC6-9E3F-1D47-8472-CB93008B4C6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G"/>
          </a:p>
        </p:txBody>
      </p:sp>
      <p:sp>
        <p:nvSpPr>
          <p:cNvPr id="3" name="Text Placeholder 2">
            <a:extLst>
              <a:ext uri="{FF2B5EF4-FFF2-40B4-BE49-F238E27FC236}">
                <a16:creationId xmlns:a16="http://schemas.microsoft.com/office/drawing/2014/main" id="{D9C8183E-6C0B-9F42-86A9-2D8F479BA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B91F00A-5CB5-8043-8168-B8FA6922F9E8}"/>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5" name="Footer Placeholder 4">
            <a:extLst>
              <a:ext uri="{FF2B5EF4-FFF2-40B4-BE49-F238E27FC236}">
                <a16:creationId xmlns:a16="http://schemas.microsoft.com/office/drawing/2014/main" id="{148C21E0-E72C-094D-98F2-C85982FBD161}"/>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3B5DF943-8249-C64D-8228-2670CB66EF4B}"/>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287223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759AC-0D36-5546-94C3-3D66A9488C5D}"/>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D24B9D1C-37DC-1344-9224-B42F80EABB1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Content Placeholder 3">
            <a:extLst>
              <a:ext uri="{FF2B5EF4-FFF2-40B4-BE49-F238E27FC236}">
                <a16:creationId xmlns:a16="http://schemas.microsoft.com/office/drawing/2014/main" id="{4F858F80-441C-B045-B381-016BA211073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Date Placeholder 4">
            <a:extLst>
              <a:ext uri="{FF2B5EF4-FFF2-40B4-BE49-F238E27FC236}">
                <a16:creationId xmlns:a16="http://schemas.microsoft.com/office/drawing/2014/main" id="{1B83966B-C17B-614E-BE52-81F002590A5B}"/>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6" name="Footer Placeholder 5">
            <a:extLst>
              <a:ext uri="{FF2B5EF4-FFF2-40B4-BE49-F238E27FC236}">
                <a16:creationId xmlns:a16="http://schemas.microsoft.com/office/drawing/2014/main" id="{1AE56656-662A-2848-ADEE-9DC33B628DAC}"/>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A725E4D9-1EDB-4C4C-99F4-78BB1ABDDDBA}"/>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147438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600BF-7B12-4D46-BE5E-740F7059B5F5}"/>
              </a:ext>
            </a:extLst>
          </p:cNvPr>
          <p:cNvSpPr>
            <a:spLocks noGrp="1"/>
          </p:cNvSpPr>
          <p:nvPr>
            <p:ph type="title"/>
          </p:nvPr>
        </p:nvSpPr>
        <p:spPr>
          <a:xfrm>
            <a:off x="839788" y="365125"/>
            <a:ext cx="10515600" cy="1325563"/>
          </a:xfrm>
        </p:spPr>
        <p:txBody>
          <a:bodyPr/>
          <a:lstStyle/>
          <a:p>
            <a:r>
              <a:rPr lang="en-GB"/>
              <a:t>Click to edit Master title style</a:t>
            </a:r>
            <a:endParaRPr lang="en-EG"/>
          </a:p>
        </p:txBody>
      </p:sp>
      <p:sp>
        <p:nvSpPr>
          <p:cNvPr id="3" name="Text Placeholder 2">
            <a:extLst>
              <a:ext uri="{FF2B5EF4-FFF2-40B4-BE49-F238E27FC236}">
                <a16:creationId xmlns:a16="http://schemas.microsoft.com/office/drawing/2014/main" id="{78904048-63D8-D14E-8865-64B0EA041B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305C769-794A-0C4C-9E4B-FAC78295D90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Text Placeholder 4">
            <a:extLst>
              <a:ext uri="{FF2B5EF4-FFF2-40B4-BE49-F238E27FC236}">
                <a16:creationId xmlns:a16="http://schemas.microsoft.com/office/drawing/2014/main" id="{2022D301-1892-DC41-8345-14F5BF8C6B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D6960B1-68D8-BC46-A687-123961F5765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7" name="Date Placeholder 6">
            <a:extLst>
              <a:ext uri="{FF2B5EF4-FFF2-40B4-BE49-F238E27FC236}">
                <a16:creationId xmlns:a16="http://schemas.microsoft.com/office/drawing/2014/main" id="{962FC20B-E844-E44C-A806-E0AF024DBEEA}"/>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8" name="Footer Placeholder 7">
            <a:extLst>
              <a:ext uri="{FF2B5EF4-FFF2-40B4-BE49-F238E27FC236}">
                <a16:creationId xmlns:a16="http://schemas.microsoft.com/office/drawing/2014/main" id="{8F1948AF-D1D3-F446-A4F0-E312AD0F0A82}"/>
              </a:ext>
            </a:extLst>
          </p:cNvPr>
          <p:cNvSpPr>
            <a:spLocks noGrp="1"/>
          </p:cNvSpPr>
          <p:nvPr>
            <p:ph type="ftr" sz="quarter" idx="11"/>
          </p:nvPr>
        </p:nvSpPr>
        <p:spPr/>
        <p:txBody>
          <a:bodyPr/>
          <a:lstStyle/>
          <a:p>
            <a:endParaRPr lang="en-EG"/>
          </a:p>
        </p:txBody>
      </p:sp>
      <p:sp>
        <p:nvSpPr>
          <p:cNvPr id="9" name="Slide Number Placeholder 8">
            <a:extLst>
              <a:ext uri="{FF2B5EF4-FFF2-40B4-BE49-F238E27FC236}">
                <a16:creationId xmlns:a16="http://schemas.microsoft.com/office/drawing/2014/main" id="{E796A034-A950-A44E-B0F5-8E6CBF60C5B7}"/>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425698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B6CA6-E90D-BD42-80BF-E780F00F0350}"/>
              </a:ext>
            </a:extLst>
          </p:cNvPr>
          <p:cNvSpPr>
            <a:spLocks noGrp="1"/>
          </p:cNvSpPr>
          <p:nvPr>
            <p:ph type="title"/>
          </p:nvPr>
        </p:nvSpPr>
        <p:spPr/>
        <p:txBody>
          <a:bodyPr/>
          <a:lstStyle/>
          <a:p>
            <a:r>
              <a:rPr lang="en-GB"/>
              <a:t>Click to edit Master title style</a:t>
            </a:r>
            <a:endParaRPr lang="en-EG"/>
          </a:p>
        </p:txBody>
      </p:sp>
      <p:sp>
        <p:nvSpPr>
          <p:cNvPr id="3" name="Date Placeholder 2">
            <a:extLst>
              <a:ext uri="{FF2B5EF4-FFF2-40B4-BE49-F238E27FC236}">
                <a16:creationId xmlns:a16="http://schemas.microsoft.com/office/drawing/2014/main" id="{226FBD71-D3B5-A44A-BB47-392D221C89C9}"/>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4" name="Footer Placeholder 3">
            <a:extLst>
              <a:ext uri="{FF2B5EF4-FFF2-40B4-BE49-F238E27FC236}">
                <a16:creationId xmlns:a16="http://schemas.microsoft.com/office/drawing/2014/main" id="{713C496E-EBEE-084F-A77C-6CE112F1711B}"/>
              </a:ext>
            </a:extLst>
          </p:cNvPr>
          <p:cNvSpPr>
            <a:spLocks noGrp="1"/>
          </p:cNvSpPr>
          <p:nvPr>
            <p:ph type="ftr" sz="quarter" idx="11"/>
          </p:nvPr>
        </p:nvSpPr>
        <p:spPr/>
        <p:txBody>
          <a:bodyPr/>
          <a:lstStyle/>
          <a:p>
            <a:endParaRPr lang="en-EG"/>
          </a:p>
        </p:txBody>
      </p:sp>
      <p:sp>
        <p:nvSpPr>
          <p:cNvPr id="5" name="Slide Number Placeholder 4">
            <a:extLst>
              <a:ext uri="{FF2B5EF4-FFF2-40B4-BE49-F238E27FC236}">
                <a16:creationId xmlns:a16="http://schemas.microsoft.com/office/drawing/2014/main" id="{061D69DE-8C54-4349-976E-228FAB6E0861}"/>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244008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72CEA5-A60C-4A46-93EE-AE6E760BE0D1}"/>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3" name="Footer Placeholder 2">
            <a:extLst>
              <a:ext uri="{FF2B5EF4-FFF2-40B4-BE49-F238E27FC236}">
                <a16:creationId xmlns:a16="http://schemas.microsoft.com/office/drawing/2014/main" id="{1A0C2077-C2CF-7443-859C-3421BD64BC91}"/>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2F7C0572-C9E5-0640-8E3B-D7DF05EF1AFC}"/>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3468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0672B-2143-4C41-80BC-E937A8C05DE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Content Placeholder 2">
            <a:extLst>
              <a:ext uri="{FF2B5EF4-FFF2-40B4-BE49-F238E27FC236}">
                <a16:creationId xmlns:a16="http://schemas.microsoft.com/office/drawing/2014/main" id="{33C82A23-3E23-4B46-B825-0F9FD017B1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Text Placeholder 3">
            <a:extLst>
              <a:ext uri="{FF2B5EF4-FFF2-40B4-BE49-F238E27FC236}">
                <a16:creationId xmlns:a16="http://schemas.microsoft.com/office/drawing/2014/main" id="{FFB1A145-C290-6F45-A67B-ED556415A0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49AA9BE-D94B-4D4B-85B4-DB5907E0FCFC}"/>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6" name="Footer Placeholder 5">
            <a:extLst>
              <a:ext uri="{FF2B5EF4-FFF2-40B4-BE49-F238E27FC236}">
                <a16:creationId xmlns:a16="http://schemas.microsoft.com/office/drawing/2014/main" id="{513E45DD-CEC6-E249-961E-68A260B54170}"/>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9C76FD04-45F5-B24A-B966-52B7301F4348}"/>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529243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4C95-4C6D-C94E-B249-2ABA315C4B2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Picture Placeholder 2">
            <a:extLst>
              <a:ext uri="{FF2B5EF4-FFF2-40B4-BE49-F238E27FC236}">
                <a16:creationId xmlns:a16="http://schemas.microsoft.com/office/drawing/2014/main" id="{74A21592-EC72-204E-939A-2DB1F12BF6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G"/>
          </a:p>
        </p:txBody>
      </p:sp>
      <p:sp>
        <p:nvSpPr>
          <p:cNvPr id="4" name="Text Placeholder 3">
            <a:extLst>
              <a:ext uri="{FF2B5EF4-FFF2-40B4-BE49-F238E27FC236}">
                <a16:creationId xmlns:a16="http://schemas.microsoft.com/office/drawing/2014/main" id="{FF594B94-ECDB-8B40-8AA0-BA5E6930F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96AD4B-0126-C04D-9118-F607C0C645C8}"/>
              </a:ext>
            </a:extLst>
          </p:cNvPr>
          <p:cNvSpPr>
            <a:spLocks noGrp="1"/>
          </p:cNvSpPr>
          <p:nvPr>
            <p:ph type="dt" sz="half" idx="10"/>
          </p:nvPr>
        </p:nvSpPr>
        <p:spPr/>
        <p:txBody>
          <a:bodyPr/>
          <a:lstStyle/>
          <a:p>
            <a:fld id="{E877ADFB-098C-2E41-8B67-FD13FEE8D62D}" type="datetimeFigureOut">
              <a:rPr lang="en-EG" smtClean="0"/>
              <a:t>4/6/20</a:t>
            </a:fld>
            <a:endParaRPr lang="en-EG"/>
          </a:p>
        </p:txBody>
      </p:sp>
      <p:sp>
        <p:nvSpPr>
          <p:cNvPr id="6" name="Footer Placeholder 5">
            <a:extLst>
              <a:ext uri="{FF2B5EF4-FFF2-40B4-BE49-F238E27FC236}">
                <a16:creationId xmlns:a16="http://schemas.microsoft.com/office/drawing/2014/main" id="{215078CC-4E5D-4443-8E1A-FD457286A7E4}"/>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BC3E4D97-570F-4F4F-BC9A-5939D1F919E4}"/>
              </a:ext>
            </a:extLst>
          </p:cNvPr>
          <p:cNvSpPr>
            <a:spLocks noGrp="1"/>
          </p:cNvSpPr>
          <p:nvPr>
            <p:ph type="sldNum" sz="quarter" idx="12"/>
          </p:nvPr>
        </p:nvSpPr>
        <p:spPr/>
        <p:txBody>
          <a:bodyPr/>
          <a:lstStyle/>
          <a:p>
            <a:fld id="{FCCF6998-2296-D142-A9F4-CCB866ECB4CF}" type="slidenum">
              <a:rPr lang="en-EG" smtClean="0"/>
              <a:t>‹#›</a:t>
            </a:fld>
            <a:endParaRPr lang="en-EG"/>
          </a:p>
        </p:txBody>
      </p:sp>
    </p:spTree>
    <p:extLst>
      <p:ext uri="{BB962C8B-B14F-4D97-AF65-F5344CB8AC3E}">
        <p14:creationId xmlns:p14="http://schemas.microsoft.com/office/powerpoint/2010/main" val="285722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244F6D-DE53-FC4F-85A3-277FEF50E3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G"/>
          </a:p>
        </p:txBody>
      </p:sp>
      <p:sp>
        <p:nvSpPr>
          <p:cNvPr id="3" name="Text Placeholder 2">
            <a:extLst>
              <a:ext uri="{FF2B5EF4-FFF2-40B4-BE49-F238E27FC236}">
                <a16:creationId xmlns:a16="http://schemas.microsoft.com/office/drawing/2014/main" id="{8155BDDC-FD65-7B49-A7E5-17EC0F7477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776F0DA8-77E9-EF40-B1D2-CF49460E3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7ADFB-098C-2E41-8B67-FD13FEE8D62D}" type="datetimeFigureOut">
              <a:rPr lang="en-EG" smtClean="0"/>
              <a:t>4/6/20</a:t>
            </a:fld>
            <a:endParaRPr lang="en-EG"/>
          </a:p>
        </p:txBody>
      </p:sp>
      <p:sp>
        <p:nvSpPr>
          <p:cNvPr id="5" name="Footer Placeholder 4">
            <a:extLst>
              <a:ext uri="{FF2B5EF4-FFF2-40B4-BE49-F238E27FC236}">
                <a16:creationId xmlns:a16="http://schemas.microsoft.com/office/drawing/2014/main" id="{AA45FD5D-CE3D-5247-9703-1FE38C920F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G"/>
          </a:p>
        </p:txBody>
      </p:sp>
      <p:sp>
        <p:nvSpPr>
          <p:cNvPr id="6" name="Slide Number Placeholder 5">
            <a:extLst>
              <a:ext uri="{FF2B5EF4-FFF2-40B4-BE49-F238E27FC236}">
                <a16:creationId xmlns:a16="http://schemas.microsoft.com/office/drawing/2014/main" id="{51F51834-A4FB-874D-BD5E-1DA2E3CB1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F6998-2296-D142-A9F4-CCB866ECB4CF}" type="slidenum">
              <a:rPr lang="en-EG" smtClean="0"/>
              <a:t>‹#›</a:t>
            </a:fld>
            <a:endParaRPr lang="en-EG"/>
          </a:p>
        </p:txBody>
      </p:sp>
    </p:spTree>
    <p:extLst>
      <p:ext uri="{BB962C8B-B14F-4D97-AF65-F5344CB8AC3E}">
        <p14:creationId xmlns:p14="http://schemas.microsoft.com/office/powerpoint/2010/main" val="822608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F862B-63ED-A944-AE82-CB3BF032B795}"/>
              </a:ext>
            </a:extLst>
          </p:cNvPr>
          <p:cNvSpPr>
            <a:spLocks noGrp="1"/>
          </p:cNvSpPr>
          <p:nvPr>
            <p:ph type="ctrTitle"/>
          </p:nvPr>
        </p:nvSpPr>
        <p:spPr>
          <a:xfrm>
            <a:off x="1690255" y="3642900"/>
            <a:ext cx="9144000" cy="2387600"/>
          </a:xfrm>
        </p:spPr>
        <p:txBody>
          <a:bodyPr>
            <a:noAutofit/>
          </a:bodyPr>
          <a:lstStyle/>
          <a:p>
            <a:r>
              <a:rPr lang="ar-EG" sz="4000" b="1" dirty="0"/>
              <a:t>قسم اللغة الفرنسية</a:t>
            </a:r>
            <a:br>
              <a:rPr lang="en-EG" sz="4000" dirty="0"/>
            </a:br>
            <a:r>
              <a:rPr lang="ar-EG" sz="4000" b="1" dirty="0"/>
              <a:t>مادة الادب المقارن</a:t>
            </a:r>
            <a:br>
              <a:rPr lang="en-EG" sz="4000" dirty="0"/>
            </a:br>
            <a:r>
              <a:rPr lang="ar-EG" sz="4000" b="1" dirty="0"/>
              <a:t>المحاضرة السادسة</a:t>
            </a:r>
            <a:br>
              <a:rPr lang="en-EG" sz="4000" dirty="0"/>
            </a:br>
            <a:r>
              <a:rPr lang="ar-EG" sz="4000" b="1" dirty="0"/>
              <a:t>الفرقة الثالثة</a:t>
            </a:r>
            <a:br>
              <a:rPr lang="en-EG" sz="4000" dirty="0"/>
            </a:br>
            <a:r>
              <a:rPr lang="ar-EG" sz="4000" b="1" dirty="0"/>
              <a:t>استاذ المادة: أ.د.م/ سحر درويش</a:t>
            </a:r>
            <a:br>
              <a:rPr lang="en-EG" sz="4000" dirty="0"/>
            </a:br>
            <a:endParaRPr lang="en-EG" sz="4000" dirty="0"/>
          </a:p>
        </p:txBody>
      </p:sp>
      <p:pic>
        <p:nvPicPr>
          <p:cNvPr id="4" name="Picture 3">
            <a:extLst>
              <a:ext uri="{FF2B5EF4-FFF2-40B4-BE49-F238E27FC236}">
                <a16:creationId xmlns:a16="http://schemas.microsoft.com/office/drawing/2014/main" id="{D9D904D5-FDDA-FE41-8350-DDE73448D14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90255" y="986332"/>
            <a:ext cx="971550" cy="847725"/>
          </a:xfrm>
          <a:prstGeom prst="rect">
            <a:avLst/>
          </a:prstGeom>
          <a:noFill/>
          <a:ln>
            <a:noFill/>
          </a:ln>
        </p:spPr>
      </p:pic>
      <p:pic>
        <p:nvPicPr>
          <p:cNvPr id="5" name="Picture 4">
            <a:extLst>
              <a:ext uri="{FF2B5EF4-FFF2-40B4-BE49-F238E27FC236}">
                <a16:creationId xmlns:a16="http://schemas.microsoft.com/office/drawing/2014/main" id="{38534F1B-95FC-364E-9DC4-1CFBAE8CA2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07164" y="1195882"/>
            <a:ext cx="904875" cy="638175"/>
          </a:xfrm>
          <a:prstGeom prst="rect">
            <a:avLst/>
          </a:prstGeom>
          <a:noFill/>
          <a:ln>
            <a:noFill/>
          </a:ln>
        </p:spPr>
      </p:pic>
    </p:spTree>
    <p:extLst>
      <p:ext uri="{BB962C8B-B14F-4D97-AF65-F5344CB8AC3E}">
        <p14:creationId xmlns:p14="http://schemas.microsoft.com/office/powerpoint/2010/main" val="36463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C0EE9-7BC1-7242-8C66-D617C4207B80}"/>
              </a:ext>
            </a:extLst>
          </p:cNvPr>
          <p:cNvSpPr>
            <a:spLocks noGrp="1"/>
          </p:cNvSpPr>
          <p:nvPr>
            <p:ph idx="1"/>
          </p:nvPr>
        </p:nvSpPr>
        <p:spPr>
          <a:xfrm>
            <a:off x="838200" y="465364"/>
            <a:ext cx="10515600" cy="5927271"/>
          </a:xfrm>
        </p:spPr>
        <p:txBody>
          <a:bodyPr>
            <a:normAutofit lnSpcReduction="10000"/>
          </a:bodyPr>
          <a:lstStyle/>
          <a:p>
            <a:r>
              <a:rPr lang="fr-FR" dirty="0"/>
              <a:t>Voilà pourquoi chez les deux dramaturges la mort d’Antigone est donc pour eux « une questions d’honneur’, pour ne pas avoir l’air d’être soumis à une femme : il ne veut pas qu’Antigone « gagne » contre lui ; « ce n’est pas une femme qui me fera la loi ». Créon chez Sophocle veut en finir au plus vite : « emmenez-moi cette fille au plus vite » cette fille odieuse » . il n’essaye pas de la sauver comme le Créon d’Anouilh s’efforce de le faire : «  je veux te sauver Antigone » voir p. 69-71. Il y a la question du bien et du mal.</a:t>
            </a:r>
            <a:endParaRPr lang="en-EG" dirty="0"/>
          </a:p>
          <a:p>
            <a:pPr marL="0" indent="0" algn="ctr">
              <a:buNone/>
            </a:pPr>
            <a:r>
              <a:rPr lang="fr-FR" b="1" u="sng" dirty="0"/>
              <a:t>Questions</a:t>
            </a:r>
            <a:endParaRPr lang="en-EG" dirty="0"/>
          </a:p>
          <a:p>
            <a:pPr marL="0" lvl="0" indent="0">
              <a:buNone/>
            </a:pPr>
            <a:r>
              <a:rPr lang="fr-FR" dirty="0"/>
              <a:t>1- Toute l’histoire est un long débat.. mais à quel propos ?</a:t>
            </a:r>
            <a:endParaRPr lang="en-EG" dirty="0"/>
          </a:p>
          <a:p>
            <a:pPr marL="0" lvl="0" indent="0">
              <a:buNone/>
            </a:pPr>
            <a:r>
              <a:rPr lang="fr-FR" dirty="0"/>
              <a:t>a) Car Antigone a délibérément enterré Polynice alors que c’était interdit.</a:t>
            </a:r>
            <a:endParaRPr lang="en-EG" dirty="0"/>
          </a:p>
          <a:p>
            <a:pPr marL="0" lvl="0" indent="0">
              <a:buNone/>
            </a:pPr>
            <a:r>
              <a:rPr lang="fr-FR" dirty="0"/>
              <a:t>b) A propos de la bagarre au début entre Etéocle et Polynice.</a:t>
            </a:r>
            <a:endParaRPr lang="en-EG" dirty="0"/>
          </a:p>
          <a:p>
            <a:pPr marL="0" lvl="0" indent="0">
              <a:buNone/>
            </a:pPr>
            <a:r>
              <a:rPr lang="fr-FR" dirty="0"/>
              <a:t>c) Parce que Hémon (fiancé d’Antigone) était avec elle dans le tombeau.</a:t>
            </a:r>
            <a:endParaRPr lang="en-EG" dirty="0"/>
          </a:p>
          <a:p>
            <a:pPr marL="0" indent="0">
              <a:buNone/>
            </a:pPr>
            <a:endParaRPr lang="en-EG" dirty="0"/>
          </a:p>
        </p:txBody>
      </p:sp>
    </p:spTree>
    <p:extLst>
      <p:ext uri="{BB962C8B-B14F-4D97-AF65-F5344CB8AC3E}">
        <p14:creationId xmlns:p14="http://schemas.microsoft.com/office/powerpoint/2010/main" val="15944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8D69E1-DB2D-6D49-A6FC-850F09EF2F63}"/>
              </a:ext>
            </a:extLst>
          </p:cNvPr>
          <p:cNvSpPr>
            <a:spLocks noGrp="1"/>
          </p:cNvSpPr>
          <p:nvPr>
            <p:ph idx="1"/>
          </p:nvPr>
        </p:nvSpPr>
        <p:spPr>
          <a:xfrm>
            <a:off x="838200" y="555171"/>
            <a:ext cx="10515600" cy="5621792"/>
          </a:xfrm>
        </p:spPr>
        <p:txBody>
          <a:bodyPr/>
          <a:lstStyle/>
          <a:p>
            <a:pPr marL="0" indent="0">
              <a:buNone/>
            </a:pPr>
            <a:r>
              <a:rPr lang="fr-FR" dirty="0"/>
              <a:t>2- Quels sont les arguments invoqués par Créon pour convaincre Antigone de laisser tomber son projet ?</a:t>
            </a:r>
            <a:endParaRPr lang="en-EG" dirty="0"/>
          </a:p>
          <a:p>
            <a:pPr marL="0" indent="0">
              <a:buNone/>
            </a:pPr>
            <a:r>
              <a:rPr lang="fr-FR" dirty="0"/>
              <a:t>D’abord, il dit que les rites de l’enterrement ne signifient rien, ensuite il lui dit qu’il a laissé pourrir le cadavre de Polynice raison d’Etat, après il lui raconte l’histoire des deux frères et dit qu’ils ne valent rien, tous les deux enfin, il lui parle qu’elle trouvera avec Hémon.</a:t>
            </a:r>
            <a:endParaRPr lang="en-EG" dirty="0"/>
          </a:p>
          <a:p>
            <a:pPr marL="0" indent="0">
              <a:buNone/>
            </a:pPr>
            <a:r>
              <a:rPr lang="fr-FR" dirty="0"/>
              <a:t>3- Au nom de quelles lois Antigone conteste -t-elle l’autorité de Créon ? de quelle manière a-t-elle enfreint ses ordres ?</a:t>
            </a:r>
            <a:endParaRPr lang="en-EG" dirty="0"/>
          </a:p>
          <a:p>
            <a:pPr marL="0" indent="0">
              <a:buNone/>
            </a:pPr>
            <a:r>
              <a:rPr lang="fr-FR" dirty="0"/>
              <a:t>Loi divine contre loi humaine. Elle veut donner une sépulture à son frère mort (꓿ loi divine). Les liens du sang sont prépondérants. Créon représente les lois humaines, celles de la cité. Elle a enterré son frère contre la volonté du roi Créon (son oncle).</a:t>
            </a:r>
            <a:endParaRPr lang="en-EG" dirty="0"/>
          </a:p>
          <a:p>
            <a:endParaRPr lang="en-EG" dirty="0"/>
          </a:p>
        </p:txBody>
      </p:sp>
    </p:spTree>
    <p:extLst>
      <p:ext uri="{BB962C8B-B14F-4D97-AF65-F5344CB8AC3E}">
        <p14:creationId xmlns:p14="http://schemas.microsoft.com/office/powerpoint/2010/main" val="482757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344</Words>
  <Application>Microsoft Macintosh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قسم اللغة الفرنسية مادة الادب المقارن المحاضرة السادسة الفرقة الثالثة استاذ المادة: أ.د.م/ سحر درويش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اللغة الفرنسية مادة الادب المقارن المحاضرة السادسة الفرقة الثالثة استاذ المادة: أ.د.م/ سحر درويش </dc:title>
  <dc:creator>Microsoft Office User</dc:creator>
  <cp:lastModifiedBy>Microsoft Office User</cp:lastModifiedBy>
  <cp:revision>1</cp:revision>
  <dcterms:created xsi:type="dcterms:W3CDTF">2020-04-06T19:44:47Z</dcterms:created>
  <dcterms:modified xsi:type="dcterms:W3CDTF">2020-04-06T19:53:49Z</dcterms:modified>
</cp:coreProperties>
</file>